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7" r:id="rId2"/>
    <p:sldId id="258" r:id="rId3"/>
    <p:sldId id="264" r:id="rId4"/>
    <p:sldId id="263" r:id="rId5"/>
    <p:sldId id="266" r:id="rId6"/>
    <p:sldId id="265" r:id="rId7"/>
    <p:sldId id="267" r:id="rId8"/>
    <p:sldId id="273" r:id="rId9"/>
    <p:sldId id="274" r:id="rId10"/>
    <p:sldId id="275" r:id="rId11"/>
    <p:sldId id="268" r:id="rId12"/>
    <p:sldId id="276" r:id="rId13"/>
    <p:sldId id="269" r:id="rId14"/>
    <p:sldId id="277" r:id="rId15"/>
    <p:sldId id="278" r:id="rId16"/>
    <p:sldId id="279" r:id="rId17"/>
    <p:sldId id="280" r:id="rId18"/>
    <p:sldId id="281" r:id="rId19"/>
    <p:sldId id="282" r:id="rId20"/>
    <p:sldId id="283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00B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5" autoAdjust="0"/>
    <p:restoredTop sz="94280" autoAdjust="0"/>
  </p:normalViewPr>
  <p:slideViewPr>
    <p:cSldViewPr snapToGrid="0">
      <p:cViewPr>
        <p:scale>
          <a:sx n="60" d="100"/>
          <a:sy n="60" d="100"/>
        </p:scale>
        <p:origin x="125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504F9-B40A-4A3F-83CB-D4717ABA4CF6}" type="datetimeFigureOut">
              <a:rPr lang="it-IT" smtClean="0"/>
              <a:t>19/04/2016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EC2AE-66FD-4EE0-BC27-EC877CE32C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014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EC2AE-66FD-4EE0-BC27-EC877CE32C8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986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32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005" indent="0" algn="ctr">
              <a:buNone/>
              <a:defRPr/>
            </a:lvl2pPr>
            <a:lvl3pPr marL="914009" indent="0" algn="ctr">
              <a:buNone/>
              <a:defRPr/>
            </a:lvl3pPr>
            <a:lvl4pPr marL="1371016" indent="0" algn="ctr">
              <a:buNone/>
              <a:defRPr/>
            </a:lvl4pPr>
            <a:lvl5pPr marL="1828020" indent="0" algn="ctr">
              <a:buNone/>
              <a:defRPr/>
            </a:lvl5pPr>
            <a:lvl6pPr marL="2285024" indent="0" algn="ctr">
              <a:buNone/>
              <a:defRPr/>
            </a:lvl6pPr>
            <a:lvl7pPr marL="2742029" indent="0" algn="ctr">
              <a:buNone/>
              <a:defRPr/>
            </a:lvl7pPr>
            <a:lvl8pPr marL="3199034" indent="0" algn="ctr">
              <a:buNone/>
              <a:defRPr/>
            </a:lvl8pPr>
            <a:lvl9pPr marL="3656039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914205">
              <a:defRPr>
                <a:solidFill>
                  <a:srgbClr val="000000">
                    <a:tint val="75000"/>
                  </a:srgbClr>
                </a:solidFill>
              </a:defRPr>
            </a:lvl1pPr>
          </a:lstStyle>
          <a:p>
            <a:pPr>
              <a:defRPr/>
            </a:pPr>
            <a:fld id="{D9C95CBF-71DA-4830-BF77-3F4087BAB6BF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1626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914205">
              <a:defRPr>
                <a:solidFill>
                  <a:srgbClr val="000000">
                    <a:tint val="75000"/>
                  </a:srgbClr>
                </a:solidFill>
              </a:defRPr>
            </a:lvl1pPr>
          </a:lstStyle>
          <a:p>
            <a:pPr>
              <a:defRPr/>
            </a:pPr>
            <a:fld id="{AFE834AC-0300-42A3-941D-3C83FC7030CB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433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500" b="0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idx="10"/>
          </p:nvPr>
        </p:nvSpPr>
        <p:spPr>
          <a:xfrm>
            <a:off x="274638" y="6492875"/>
            <a:ext cx="2284412" cy="273050"/>
          </a:xfrm>
          <a:prstGeom prst="rect">
            <a:avLst/>
          </a:prstGeom>
        </p:spPr>
        <p:txBody>
          <a:bodyPr lIns="91420" tIns="45710" rIns="91420" bIns="4571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21A44926-488D-4FFD-BDBC-BB6FE838BCBE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3690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fld id="{1DE20AE4-B915-40E8-8A75-361B8D965D0C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65722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1" cy="533400"/>
          </a:xfr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11164" y="1143000"/>
            <a:ext cx="4083050" cy="5181600"/>
          </a:xfrm>
        </p:spPr>
        <p:txBody>
          <a:bodyPr/>
          <a:lstStyle>
            <a:lvl1pPr marL="4763" indent="-4763">
              <a:defRPr/>
            </a:lvl1pPr>
            <a:lvl2pPr marL="901700" indent="-457200">
              <a:buClr>
                <a:schemeClr val="accent6"/>
              </a:buClr>
              <a:buSzPct val="80000"/>
              <a:buFont typeface="Courier New" panose="02070309020205020404" pitchFamily="49" charset="0"/>
              <a:buChar char="o"/>
              <a:defRPr/>
            </a:lvl2pPr>
            <a:lvl3pPr marL="1257105" indent="-342900">
              <a:buClr>
                <a:schemeClr val="accent6"/>
              </a:buClr>
              <a:buFont typeface="Wingdings" panose="05000000000000000000" pitchFamily="2" charset="2"/>
              <a:buChar char="§"/>
              <a:defRPr/>
            </a:lvl3pPr>
            <a:lvl4pPr marL="1714208" indent="-342900">
              <a:buFont typeface="Wingdings" panose="05000000000000000000" pitchFamily="2" charset="2"/>
              <a:buChar char="§"/>
              <a:defRPr/>
            </a:lvl4pPr>
            <a:lvl5pPr marL="2171310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6614" y="1143000"/>
            <a:ext cx="4083050" cy="5181600"/>
          </a:xfrm>
        </p:spPr>
        <p:txBody>
          <a:bodyPr/>
          <a:lstStyle>
            <a:lvl1pPr marL="98425" indent="-4763">
              <a:defRPr/>
            </a:lvl1pPr>
            <a:lvl2pPr marL="914304" indent="-457200">
              <a:buClr>
                <a:schemeClr val="accent6"/>
              </a:buClr>
              <a:buSzPct val="80000"/>
              <a:buFont typeface="Courier New" panose="02070309020205020404" pitchFamily="49" charset="0"/>
              <a:buChar char="o"/>
              <a:defRPr/>
            </a:lvl2pPr>
            <a:lvl3pPr marL="1257105" indent="-342900">
              <a:buClr>
                <a:schemeClr val="accent6"/>
              </a:buClr>
              <a:buFont typeface="Wingdings" panose="05000000000000000000" pitchFamily="2" charset="2"/>
              <a:buChar char="§"/>
              <a:defRPr/>
            </a:lvl3pPr>
            <a:lvl4pPr marL="1714208" indent="-342900">
              <a:buFont typeface="Wingdings" panose="05000000000000000000" pitchFamily="2" charset="2"/>
              <a:buChar char="§"/>
              <a:defRPr/>
            </a:lvl4pPr>
            <a:lvl5pPr marL="2171310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161574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969769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763" indent="-4763">
              <a:defRPr/>
            </a:lvl1pPr>
            <a:lvl2pPr marL="995362" indent="-457200">
              <a:buClr>
                <a:schemeClr val="accent6"/>
              </a:buClr>
              <a:buSzPct val="80000"/>
              <a:buFont typeface="Courier New" panose="02070309020205020404" pitchFamily="49" charset="0"/>
              <a:buChar char="o"/>
              <a:defRPr/>
            </a:lvl2pPr>
            <a:lvl3pPr marL="1323975" indent="-342900">
              <a:buClr>
                <a:schemeClr val="accent6"/>
              </a:buClr>
              <a:buFont typeface="Wingdings" panose="05000000000000000000" pitchFamily="2" charset="2"/>
              <a:buChar char="§"/>
              <a:defRPr/>
            </a:lvl3pPr>
            <a:lvl4pPr marL="1779588" indent="-342900">
              <a:buFont typeface="Wingdings" panose="05000000000000000000" pitchFamily="2" charset="2"/>
              <a:buChar char="§"/>
              <a:defRPr/>
            </a:lvl4pPr>
            <a:lvl5pPr marL="2224088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914400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9E06931-E8AD-478E-A7FD-1E0A5BCC0D41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62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36525"/>
            <a:ext cx="8275638" cy="54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0340" tIns="44270" rIns="90340" bIns="4427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3737" cy="517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0340" tIns="44270" rIns="90340" bIns="442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  <a:p>
            <a:pPr lvl="4"/>
            <a:r>
              <a:rPr lang="en-GB" dirty="0"/>
              <a:t>Seventh Outline Level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20" tIns="45710" rIns="91420" bIns="45710" rtlCol="0" anchor="ctr"/>
          <a:lstStyle>
            <a:lvl1pPr algn="r" defTabSz="914302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6846D08-AC6D-4080-9BC7-028AF42289DC}" type="slidenum">
              <a:rPr lang="it-IT"/>
              <a:pPr>
                <a:defRPr/>
              </a:pPr>
              <a:t>‹N›</a:t>
            </a:fld>
            <a:endParaRPr lang="it-IT" dirty="0"/>
          </a:p>
        </p:txBody>
      </p:sp>
      <p:grpSp>
        <p:nvGrpSpPr>
          <p:cNvPr id="1029" name="Group 6"/>
          <p:cNvGrpSpPr>
            <a:grpSpLocks/>
          </p:cNvGrpSpPr>
          <p:nvPr/>
        </p:nvGrpSpPr>
        <p:grpSpPr bwMode="auto">
          <a:xfrm>
            <a:off x="304800" y="838200"/>
            <a:ext cx="8529638" cy="147638"/>
            <a:chOff x="192" y="528"/>
            <a:chExt cx="5373" cy="93"/>
          </a:xfrm>
        </p:grpSpPr>
        <p:sp>
          <p:nvSpPr>
            <p:cNvPr id="3" name="Rectangle 7"/>
            <p:cNvSpPr>
              <a:spLocks noChangeArrowheads="1"/>
            </p:cNvSpPr>
            <p:nvPr/>
          </p:nvSpPr>
          <p:spPr bwMode="auto">
            <a:xfrm>
              <a:off x="192" y="528"/>
              <a:ext cx="5373" cy="44"/>
            </a:xfrm>
            <a:prstGeom prst="rect">
              <a:avLst/>
            </a:prstGeom>
            <a:gradFill rotWithShape="0">
              <a:gsLst>
                <a:gs pos="0">
                  <a:srgbClr val="0E9AB9"/>
                </a:gs>
                <a:gs pos="50000">
                  <a:srgbClr val="12C2E9"/>
                </a:gs>
                <a:gs pos="100000">
                  <a:srgbClr val="0E9AB9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302" eaLnBrk="1" fontAlgn="auto" hangingPunct="1">
                <a:spcBef>
                  <a:spcPts val="0"/>
                </a:spcBef>
                <a:spcAft>
                  <a:spcPts val="0"/>
                </a:spcAft>
                <a:buFont typeface="Times New Roman" charset="0"/>
                <a:buNone/>
                <a:defRPr/>
              </a:pPr>
              <a:endParaRPr lang="it-IT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1030" name="Rectangle 8"/>
            <p:cNvSpPr>
              <a:spLocks noChangeArrowheads="1"/>
            </p:cNvSpPr>
            <p:nvPr/>
          </p:nvSpPr>
          <p:spPr bwMode="auto">
            <a:xfrm>
              <a:off x="192" y="600"/>
              <a:ext cx="5373" cy="21"/>
            </a:xfrm>
            <a:prstGeom prst="rect">
              <a:avLst/>
            </a:prstGeom>
            <a:gradFill rotWithShape="0">
              <a:gsLst>
                <a:gs pos="0">
                  <a:srgbClr val="FF00FF"/>
                </a:gs>
                <a:gs pos="50000">
                  <a:srgbClr val="B100B1"/>
                </a:gs>
                <a:gs pos="100000">
                  <a:srgbClr val="FF00FF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302" eaLnBrk="1" fontAlgn="auto" hangingPunct="1">
                <a:spcBef>
                  <a:spcPts val="0"/>
                </a:spcBef>
                <a:spcAft>
                  <a:spcPts val="0"/>
                </a:spcAft>
                <a:buFont typeface="Times New Roman" charset="0"/>
                <a:buNone/>
                <a:defRPr/>
              </a:pPr>
              <a:endParaRPr lang="it-IT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278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sldNum="0" hdr="0" ftr="0" dt="0"/>
  <p:txStyles>
    <p:titleStyle>
      <a:lvl1pPr algn="ctr" defTabSz="455613" rtl="0" eaLnBrk="0" fontAlgn="base" hangingPunct="0">
        <a:lnSpc>
          <a:spcPts val="36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500">
          <a:solidFill>
            <a:srgbClr val="FF0000"/>
          </a:solidFill>
          <a:latin typeface="Calibri" panose="020F0502020204030204" pitchFamily="34" charset="0"/>
          <a:ea typeface="MS PGothic" pitchFamily="34" charset="-128"/>
          <a:cs typeface="+mj-cs"/>
        </a:defRPr>
      </a:lvl1pPr>
      <a:lvl2pPr algn="ctr" defTabSz="455613" rtl="0" eaLnBrk="0" fontAlgn="base" hangingPunct="0">
        <a:lnSpc>
          <a:spcPts val="36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500">
          <a:solidFill>
            <a:srgbClr val="FF0000"/>
          </a:solidFill>
          <a:latin typeface="Calibri" panose="020F0502020204030204" pitchFamily="34" charset="0"/>
          <a:ea typeface="MS PGothic" pitchFamily="34" charset="-128"/>
          <a:cs typeface="Droid Sans Fallback" charset="0"/>
        </a:defRPr>
      </a:lvl2pPr>
      <a:lvl3pPr algn="ctr" defTabSz="455613" rtl="0" eaLnBrk="0" fontAlgn="base" hangingPunct="0">
        <a:lnSpc>
          <a:spcPts val="36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500">
          <a:solidFill>
            <a:srgbClr val="FF0000"/>
          </a:solidFill>
          <a:latin typeface="Calibri" panose="020F0502020204030204" pitchFamily="34" charset="0"/>
          <a:ea typeface="MS PGothic" pitchFamily="34" charset="-128"/>
          <a:cs typeface="Droid Sans Fallback" charset="0"/>
        </a:defRPr>
      </a:lvl3pPr>
      <a:lvl4pPr algn="ctr" defTabSz="455613" rtl="0" eaLnBrk="0" fontAlgn="base" hangingPunct="0">
        <a:lnSpc>
          <a:spcPts val="36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500">
          <a:solidFill>
            <a:srgbClr val="FF0000"/>
          </a:solidFill>
          <a:latin typeface="Calibri" panose="020F0502020204030204" pitchFamily="34" charset="0"/>
          <a:ea typeface="MS PGothic" pitchFamily="34" charset="-128"/>
          <a:cs typeface="Droid Sans Fallback" charset="0"/>
        </a:defRPr>
      </a:lvl4pPr>
      <a:lvl5pPr algn="ctr" defTabSz="455613" rtl="0" eaLnBrk="0" fontAlgn="base" hangingPunct="0">
        <a:lnSpc>
          <a:spcPts val="36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500">
          <a:solidFill>
            <a:srgbClr val="FF0000"/>
          </a:solidFill>
          <a:latin typeface="Calibri" panose="020F0502020204030204" pitchFamily="34" charset="0"/>
          <a:ea typeface="MS PGothic" pitchFamily="34" charset="-128"/>
          <a:cs typeface="Droid Sans Fallback" charset="0"/>
        </a:defRPr>
      </a:lvl5pPr>
      <a:lvl6pPr marL="2514063" indent="-228551" algn="ctr" defTabSz="457103" rtl="0" eaLnBrk="0" fontAlgn="base" hangingPunct="0">
        <a:lnSpc>
          <a:spcPts val="3599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000000"/>
          </a:solidFill>
          <a:latin typeface="Tahoma" pitchFamily="32" charset="0"/>
          <a:ea typeface="Droid Sans Fallback" charset="0"/>
          <a:cs typeface="Droid Sans Fallback" charset="0"/>
        </a:defRPr>
      </a:lvl6pPr>
      <a:lvl7pPr marL="2971166" indent="-228551" algn="ctr" defTabSz="457103" rtl="0" eaLnBrk="0" fontAlgn="base" hangingPunct="0">
        <a:lnSpc>
          <a:spcPts val="3599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000000"/>
          </a:solidFill>
          <a:latin typeface="Tahoma" pitchFamily="32" charset="0"/>
          <a:ea typeface="Droid Sans Fallback" charset="0"/>
          <a:cs typeface="Droid Sans Fallback" charset="0"/>
        </a:defRPr>
      </a:lvl7pPr>
      <a:lvl8pPr marL="3428268" indent="-228551" algn="ctr" defTabSz="457103" rtl="0" eaLnBrk="0" fontAlgn="base" hangingPunct="0">
        <a:lnSpc>
          <a:spcPts val="3599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000000"/>
          </a:solidFill>
          <a:latin typeface="Tahoma" pitchFamily="32" charset="0"/>
          <a:ea typeface="Droid Sans Fallback" charset="0"/>
          <a:cs typeface="Droid Sans Fallback" charset="0"/>
        </a:defRPr>
      </a:lvl8pPr>
      <a:lvl9pPr marL="3885370" indent="-228551" algn="ctr" defTabSz="457103" rtl="0" eaLnBrk="0" fontAlgn="base" hangingPunct="0">
        <a:lnSpc>
          <a:spcPts val="3599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000000"/>
          </a:solidFill>
          <a:latin typeface="Tahoma" pitchFamily="32" charset="0"/>
          <a:ea typeface="Droid Sans Fallback" charset="0"/>
          <a:cs typeface="Droid Sans Fallback" charset="0"/>
        </a:defRPr>
      </a:lvl9pPr>
    </p:titleStyle>
    <p:bodyStyle>
      <a:lvl1pPr marL="4763" indent="-4763" algn="l" defTabSz="455613" rtl="0" eaLnBrk="0" fontAlgn="base" hangingPunct="0">
        <a:spcBef>
          <a:spcPts val="350"/>
        </a:spcBef>
        <a:spcAft>
          <a:spcPts val="40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Calibri" panose="020F0502020204030204" pitchFamily="34" charset="0"/>
          <a:ea typeface="MS PGothic" pitchFamily="34" charset="-128"/>
          <a:cs typeface="+mn-cs"/>
        </a:defRPr>
      </a:lvl1pPr>
      <a:lvl2pPr marL="901700" indent="-457200" algn="l" defTabSz="455613" rtl="0" eaLnBrk="0" fontAlgn="base" hangingPunct="0">
        <a:spcBef>
          <a:spcPts val="350"/>
        </a:spcBef>
        <a:spcAft>
          <a:spcPts val="400"/>
        </a:spcAft>
        <a:buClr>
          <a:srgbClr val="2D2DB9"/>
        </a:buClr>
        <a:buSzPct val="80000"/>
        <a:buFont typeface="Courier New" panose="02070309020205020404" pitchFamily="49" charset="0"/>
        <a:buChar char="o"/>
        <a:defRPr sz="28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2pPr>
      <a:lvl3pPr marL="1243013" indent="-342900" algn="l" defTabSz="455613" rtl="0" eaLnBrk="0" fontAlgn="base" hangingPunct="0">
        <a:spcBef>
          <a:spcPts val="300"/>
        </a:spcBef>
        <a:spcAft>
          <a:spcPts val="400"/>
        </a:spcAft>
        <a:buClr>
          <a:srgbClr val="2D2DB9"/>
        </a:buClr>
        <a:buSzPct val="100000"/>
        <a:buFont typeface="Wingdings" panose="05000000000000000000" pitchFamily="2" charset="2"/>
        <a:buChar char="§"/>
        <a:defRPr sz="24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3pPr>
      <a:lvl4pPr marL="1712913" indent="-342900" algn="l" defTabSz="45561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anose="05000000000000000000" pitchFamily="2" charset="2"/>
        <a:buChar char="§"/>
        <a:defRPr sz="20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4pPr>
      <a:lvl5pPr marL="2170113" indent="-342900" algn="l" defTabSz="45561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sz="2000">
          <a:solidFill>
            <a:srgbClr val="000000"/>
          </a:solidFill>
          <a:latin typeface="Calibri" panose="020F0502020204030204" pitchFamily="34" charset="0"/>
          <a:ea typeface="+mn-ea"/>
          <a:cs typeface="+mn-cs"/>
        </a:defRPr>
      </a:lvl5pPr>
      <a:lvl6pPr marL="2514063" indent="-228551" algn="l" defTabSz="45710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Times New Roman" pitchFamily="16" charset="0"/>
          <a:ea typeface="+mn-ea"/>
          <a:cs typeface="+mn-cs"/>
        </a:defRPr>
      </a:lvl6pPr>
      <a:lvl7pPr marL="2971166" indent="-228551" algn="l" defTabSz="45710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Times New Roman" pitchFamily="16" charset="0"/>
          <a:ea typeface="+mn-ea"/>
          <a:cs typeface="+mn-cs"/>
        </a:defRPr>
      </a:lvl7pPr>
      <a:lvl8pPr marL="3428268" indent="-228551" algn="l" defTabSz="45710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Times New Roman" pitchFamily="16" charset="0"/>
          <a:ea typeface="+mn-ea"/>
          <a:cs typeface="+mn-cs"/>
        </a:defRPr>
      </a:lvl8pPr>
      <a:lvl9pPr marL="3885370" indent="-228551" algn="l" defTabSz="45710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Times New Roman" pitchFamily="16" charset="0"/>
          <a:ea typeface="+mn-ea"/>
          <a:cs typeface="+mn-cs"/>
        </a:defRPr>
      </a:lvl9pPr>
    </p:bodyStyle>
    <p:otherStyle>
      <a:defPPr>
        <a:defRPr lang="it-IT"/>
      </a:defPPr>
      <a:lvl1pPr marL="0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3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05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08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10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12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14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16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20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342103"/>
            <a:ext cx="8509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rgbClr val="FF0000"/>
                </a:solidFill>
              </a:rPr>
              <a:t>SAN FRANCISCO CRIME CLASSIFICATION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294967" y="214089"/>
            <a:ext cx="8509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Elaborato di Machine Learning &amp; Data Mining</a:t>
            </a:r>
          </a:p>
        </p:txBody>
      </p:sp>
      <p:pic>
        <p:nvPicPr>
          <p:cNvPr id="4" name="Immagin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728" y="3087094"/>
            <a:ext cx="2404296" cy="2236045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5973097" y="4947035"/>
            <a:ext cx="28316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dirty="0"/>
              <a:t>Bettinelli Luca 85947</a:t>
            </a:r>
          </a:p>
          <a:p>
            <a:pPr algn="r"/>
            <a:r>
              <a:rPr lang="it-IT" sz="1600" dirty="0"/>
              <a:t>Mario Matteo 86015</a:t>
            </a:r>
          </a:p>
          <a:p>
            <a:pPr algn="r"/>
            <a:r>
              <a:rPr lang="it-IT" sz="1600" dirty="0"/>
              <a:t>Masciale Michele 85982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94967" y="5867801"/>
            <a:ext cx="8509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Università degli Studi di Brescia</a:t>
            </a:r>
          </a:p>
          <a:p>
            <a:pPr algn="ctr"/>
            <a:r>
              <a:rPr lang="it-IT" sz="1400" dirty="0"/>
              <a:t>Dipartimento di Ingegneria dell’Informazione</a:t>
            </a:r>
          </a:p>
          <a:p>
            <a:pPr algn="ctr"/>
            <a:r>
              <a:rPr lang="it-IT" sz="1400" dirty="0"/>
              <a:t>Corso di Laurea Magistrale in 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363845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Dates</a:t>
            </a:r>
          </a:p>
        </p:txBody>
      </p:sp>
      <p:sp>
        <p:nvSpPr>
          <p:cNvPr id="3" name="Rettangolo 2"/>
          <p:cNvSpPr/>
          <p:nvPr/>
        </p:nvSpPr>
        <p:spPr>
          <a:xfrm>
            <a:off x="294966" y="2013250"/>
            <a:ext cx="8539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Scomposizione del timestamp in </a:t>
            </a:r>
            <a:r>
              <a:rPr lang="it-IT" sz="2000" i="1" dirty="0"/>
              <a:t>Season </a:t>
            </a:r>
            <a:r>
              <a:rPr lang="it-IT" sz="2000" dirty="0"/>
              <a:t>e </a:t>
            </a:r>
            <a:r>
              <a:rPr lang="it-IT" sz="2000" i="1" dirty="0"/>
              <a:t>DailyRange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65" y="3343330"/>
            <a:ext cx="8539315" cy="1617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Connettore 2 22"/>
          <p:cNvCxnSpPr>
            <a:stCxn id="29" idx="3"/>
          </p:cNvCxnSpPr>
          <p:nvPr/>
        </p:nvCxnSpPr>
        <p:spPr bwMode="auto">
          <a:xfrm>
            <a:off x="5206181" y="3210545"/>
            <a:ext cx="486696" cy="182461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Figura a mano libera 28"/>
          <p:cNvSpPr/>
          <p:nvPr/>
        </p:nvSpPr>
        <p:spPr bwMode="auto">
          <a:xfrm>
            <a:off x="1106129" y="2785911"/>
            <a:ext cx="4100052" cy="842192"/>
          </a:xfrm>
          <a:custGeom>
            <a:avLst/>
            <a:gdLst>
              <a:gd name="connsiteX0" fmla="*/ 0 w 4100052"/>
              <a:gd name="connsiteY0" fmla="*/ 1130373 h 1130373"/>
              <a:gd name="connsiteX1" fmla="*/ 1194619 w 4100052"/>
              <a:gd name="connsiteY1" fmla="*/ 201225 h 1130373"/>
              <a:gd name="connsiteX2" fmla="*/ 2580968 w 4100052"/>
              <a:gd name="connsiteY2" fmla="*/ 24244 h 1130373"/>
              <a:gd name="connsiteX3" fmla="*/ 4100052 w 4100052"/>
              <a:gd name="connsiteY3" fmla="*/ 569935 h 113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0052" h="1130373">
                <a:moveTo>
                  <a:pt x="0" y="1130373"/>
                </a:moveTo>
                <a:cubicBezTo>
                  <a:pt x="382229" y="757976"/>
                  <a:pt x="764458" y="385580"/>
                  <a:pt x="1194619" y="201225"/>
                </a:cubicBezTo>
                <a:cubicBezTo>
                  <a:pt x="1624780" y="16870"/>
                  <a:pt x="2096729" y="-37208"/>
                  <a:pt x="2580968" y="24244"/>
                </a:cubicBezTo>
                <a:cubicBezTo>
                  <a:pt x="3065207" y="85696"/>
                  <a:pt x="3582629" y="327815"/>
                  <a:pt x="4100052" y="569935"/>
                </a:cubicBezTo>
              </a:path>
            </a:pathLst>
          </a:cu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36" name="Figura a mano libera 35"/>
          <p:cNvSpPr/>
          <p:nvPr/>
        </p:nvSpPr>
        <p:spPr bwMode="auto">
          <a:xfrm flipV="1">
            <a:off x="1833716" y="4925222"/>
            <a:ext cx="4817807" cy="1034610"/>
          </a:xfrm>
          <a:custGeom>
            <a:avLst/>
            <a:gdLst>
              <a:gd name="connsiteX0" fmla="*/ 0 w 4100052"/>
              <a:gd name="connsiteY0" fmla="*/ 1130373 h 1130373"/>
              <a:gd name="connsiteX1" fmla="*/ 1194619 w 4100052"/>
              <a:gd name="connsiteY1" fmla="*/ 201225 h 1130373"/>
              <a:gd name="connsiteX2" fmla="*/ 2580968 w 4100052"/>
              <a:gd name="connsiteY2" fmla="*/ 24244 h 1130373"/>
              <a:gd name="connsiteX3" fmla="*/ 4100052 w 4100052"/>
              <a:gd name="connsiteY3" fmla="*/ 569935 h 113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0052" h="1130373">
                <a:moveTo>
                  <a:pt x="0" y="1130373"/>
                </a:moveTo>
                <a:cubicBezTo>
                  <a:pt x="382229" y="757976"/>
                  <a:pt x="764458" y="385580"/>
                  <a:pt x="1194619" y="201225"/>
                </a:cubicBezTo>
                <a:cubicBezTo>
                  <a:pt x="1624780" y="16870"/>
                  <a:pt x="2096729" y="-37208"/>
                  <a:pt x="2580968" y="24244"/>
                </a:cubicBezTo>
                <a:cubicBezTo>
                  <a:pt x="3065207" y="85696"/>
                  <a:pt x="3582629" y="327815"/>
                  <a:pt x="4100052" y="569935"/>
                </a:cubicBezTo>
              </a:path>
            </a:pathLst>
          </a:cu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cxnSp>
        <p:nvCxnSpPr>
          <p:cNvPr id="37" name="Connettore 2 36"/>
          <p:cNvCxnSpPr>
            <a:stCxn id="36" idx="3"/>
          </p:cNvCxnSpPr>
          <p:nvPr/>
        </p:nvCxnSpPr>
        <p:spPr bwMode="auto">
          <a:xfrm flipV="1">
            <a:off x="6651523" y="4961193"/>
            <a:ext cx="1194619" cy="476988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ttangolo 3"/>
          <p:cNvSpPr/>
          <p:nvPr/>
        </p:nvSpPr>
        <p:spPr bwMode="auto">
          <a:xfrm>
            <a:off x="914400" y="3628103"/>
            <a:ext cx="401053" cy="13330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1644313" y="3620083"/>
            <a:ext cx="401053" cy="133309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5686925" y="3628103"/>
            <a:ext cx="1482861" cy="13250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7234987" y="3628103"/>
            <a:ext cx="1599293" cy="131705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6" name="Rettangolo 15"/>
          <p:cNvSpPr/>
          <p:nvPr/>
        </p:nvSpPr>
        <p:spPr bwMode="auto">
          <a:xfrm>
            <a:off x="2358183" y="3620083"/>
            <a:ext cx="401053" cy="1357154"/>
          </a:xfrm>
          <a:prstGeom prst="rect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cxnSp>
        <p:nvCxnSpPr>
          <p:cNvPr id="11" name="Connettore diritto 10"/>
          <p:cNvCxnSpPr/>
          <p:nvPr/>
        </p:nvCxnSpPr>
        <p:spPr bwMode="auto">
          <a:xfrm>
            <a:off x="2358183" y="3644147"/>
            <a:ext cx="401053" cy="133309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onnettore diritto 14"/>
          <p:cNvCxnSpPr/>
          <p:nvPr/>
        </p:nvCxnSpPr>
        <p:spPr bwMode="auto">
          <a:xfrm flipV="1">
            <a:off x="2358183" y="3644147"/>
            <a:ext cx="401053" cy="133309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Ovale 16"/>
          <p:cNvSpPr/>
          <p:nvPr/>
        </p:nvSpPr>
        <p:spPr bwMode="auto">
          <a:xfrm>
            <a:off x="4347411" y="2013250"/>
            <a:ext cx="1042736" cy="4969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22" name="Ovale 21"/>
          <p:cNvSpPr/>
          <p:nvPr/>
        </p:nvSpPr>
        <p:spPr bwMode="auto">
          <a:xfrm>
            <a:off x="5502442" y="2013250"/>
            <a:ext cx="1523999" cy="496996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75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6" grpId="0" animBg="1"/>
      <p:bldP spid="4" grpId="0" animBg="1"/>
      <p:bldP spid="10" grpId="0" animBg="1"/>
      <p:bldP spid="12" grpId="0" animBg="1"/>
      <p:bldP spid="13" grpId="0" animBg="1"/>
      <p:bldP spid="16" grpId="0" animBg="1"/>
      <p:bldP spid="17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Dates</a:t>
            </a:r>
          </a:p>
        </p:txBody>
      </p:sp>
      <p:sp>
        <p:nvSpPr>
          <p:cNvPr id="4" name="Rettangolo 3"/>
          <p:cNvSpPr/>
          <p:nvPr/>
        </p:nvSpPr>
        <p:spPr>
          <a:xfrm>
            <a:off x="294965" y="2013250"/>
            <a:ext cx="8539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Aggregazione di </a:t>
            </a:r>
            <a:r>
              <a:rPr lang="it-IT" sz="2000" i="1" dirty="0"/>
              <a:t>Month </a:t>
            </a:r>
            <a:r>
              <a:rPr lang="it-IT" sz="2000" dirty="0"/>
              <a:t>e </a:t>
            </a:r>
            <a:r>
              <a:rPr lang="it-IT" sz="2000" i="1" dirty="0"/>
              <a:t>DayOfMonth </a:t>
            </a:r>
            <a:r>
              <a:rPr lang="it-IT" sz="2000" dirty="0"/>
              <a:t>in </a:t>
            </a:r>
            <a:r>
              <a:rPr lang="it-IT" sz="2000" i="1" dirty="0"/>
              <a:t>DateDays</a:t>
            </a:r>
          </a:p>
        </p:txBody>
      </p:sp>
      <p:pic>
        <p:nvPicPr>
          <p:cNvPr id="5" name="Immagine 4" descr="C:\Users\Michele Masciale\Desktop\MLDM_SFCrime\Relazione\Figure\date_day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71" y="3070582"/>
            <a:ext cx="7255901" cy="22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tangolo 5"/>
          <p:cNvSpPr/>
          <p:nvPr/>
        </p:nvSpPr>
        <p:spPr bwMode="auto">
          <a:xfrm>
            <a:off x="1764632" y="3522299"/>
            <a:ext cx="371985" cy="178480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2218099" y="3530321"/>
            <a:ext cx="388742" cy="177678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59578" y="3522299"/>
            <a:ext cx="732994" cy="1784808"/>
          </a:xfrm>
          <a:prstGeom prst="rect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3" name="Ovale 2"/>
          <p:cNvSpPr/>
          <p:nvPr/>
        </p:nvSpPr>
        <p:spPr bwMode="auto">
          <a:xfrm>
            <a:off x="2606841" y="2013250"/>
            <a:ext cx="794085" cy="49699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Ovale 8"/>
          <p:cNvSpPr/>
          <p:nvPr/>
        </p:nvSpPr>
        <p:spPr bwMode="auto">
          <a:xfrm>
            <a:off x="3529261" y="2005230"/>
            <a:ext cx="1620255" cy="496996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Ovale 9"/>
          <p:cNvSpPr/>
          <p:nvPr/>
        </p:nvSpPr>
        <p:spPr bwMode="auto">
          <a:xfrm>
            <a:off x="5277851" y="2005230"/>
            <a:ext cx="1357371" cy="496996"/>
          </a:xfrm>
          <a:prstGeom prst="ellipse">
            <a:avLst/>
          </a:prstGeom>
          <a:noFill/>
          <a:ln w="38100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3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3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Dates</a:t>
            </a:r>
          </a:p>
        </p:txBody>
      </p:sp>
      <p:sp>
        <p:nvSpPr>
          <p:cNvPr id="4" name="Rettangolo 3"/>
          <p:cNvSpPr/>
          <p:nvPr/>
        </p:nvSpPr>
        <p:spPr>
          <a:xfrm>
            <a:off x="294965" y="2013250"/>
            <a:ext cx="8539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Aggregazione di </a:t>
            </a:r>
            <a:r>
              <a:rPr lang="it-IT" sz="2000" i="1" dirty="0"/>
              <a:t>Hour </a:t>
            </a:r>
            <a:r>
              <a:rPr lang="it-IT" sz="2000" dirty="0"/>
              <a:t>e </a:t>
            </a:r>
            <a:r>
              <a:rPr lang="it-IT" sz="2000" i="1" dirty="0"/>
              <a:t>Minute </a:t>
            </a:r>
            <a:r>
              <a:rPr lang="it-IT" sz="2000" dirty="0"/>
              <a:t>in </a:t>
            </a:r>
            <a:r>
              <a:rPr lang="it-IT" sz="2000" i="1" dirty="0"/>
              <a:t>TimeMinutes</a:t>
            </a:r>
          </a:p>
        </p:txBody>
      </p:sp>
      <p:pic>
        <p:nvPicPr>
          <p:cNvPr id="6" name="Immagine 5" descr="C:\Users\Michele Masciale\Desktop\MLDM_SFCrime\Relazione\Figure\time_minute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59" y="3093608"/>
            <a:ext cx="8023126" cy="22848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tangolo 2"/>
          <p:cNvSpPr/>
          <p:nvPr/>
        </p:nvSpPr>
        <p:spPr bwMode="auto">
          <a:xfrm>
            <a:off x="2273300" y="3545305"/>
            <a:ext cx="374650" cy="183314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2724150" y="3545305"/>
            <a:ext cx="400050" cy="1833149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783033" y="3548851"/>
            <a:ext cx="767337" cy="1833149"/>
          </a:xfrm>
          <a:prstGeom prst="rect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5" name="Ovale 4"/>
          <p:cNvSpPr/>
          <p:nvPr/>
        </p:nvSpPr>
        <p:spPr bwMode="auto">
          <a:xfrm>
            <a:off x="2562447" y="2013250"/>
            <a:ext cx="669852" cy="49699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Ovale 8"/>
          <p:cNvSpPr/>
          <p:nvPr/>
        </p:nvSpPr>
        <p:spPr bwMode="auto">
          <a:xfrm>
            <a:off x="3423684" y="2013250"/>
            <a:ext cx="850604" cy="496996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Ovale 9"/>
          <p:cNvSpPr/>
          <p:nvPr/>
        </p:nvSpPr>
        <p:spPr bwMode="auto">
          <a:xfrm>
            <a:off x="4529472" y="2034516"/>
            <a:ext cx="1584248" cy="496996"/>
          </a:xfrm>
          <a:prstGeom prst="ellipse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81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5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DayOfWeek</a:t>
            </a:r>
          </a:p>
        </p:txBody>
      </p:sp>
      <p:pic>
        <p:nvPicPr>
          <p:cNvPr id="5" name="Immagine 4" descr="C:\Users\Michele Masciale\Desktop\MLDM_SFCrime\Relazione\Figure\weekend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927" y="3122742"/>
            <a:ext cx="6591393" cy="26321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/>
          <p:cNvSpPr txBox="1"/>
          <p:nvPr/>
        </p:nvSpPr>
        <p:spPr>
          <a:xfrm>
            <a:off x="294966" y="1442761"/>
            <a:ext cx="8539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L’attributo </a:t>
            </a:r>
            <a:r>
              <a:rPr lang="it-IT" sz="2000" i="1" dirty="0"/>
              <a:t>DayOfWeek</a:t>
            </a:r>
            <a:r>
              <a:rPr lang="it-IT" sz="2000" dirty="0"/>
              <a:t> è una stringa contenente il giorno della settimana in cui il crimine è stato commesso</a:t>
            </a:r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Creazione dell’attributo </a:t>
            </a:r>
            <a:r>
              <a:rPr lang="it-IT" sz="2000" i="1" dirty="0"/>
              <a:t>Weekend</a:t>
            </a:r>
            <a:endParaRPr lang="it-IT" sz="2000" dirty="0"/>
          </a:p>
        </p:txBody>
      </p:sp>
      <p:sp>
        <p:nvSpPr>
          <p:cNvPr id="3" name="Rettangolo 2"/>
          <p:cNvSpPr/>
          <p:nvPr/>
        </p:nvSpPr>
        <p:spPr bwMode="auto">
          <a:xfrm>
            <a:off x="1268927" y="3433011"/>
            <a:ext cx="1281768" cy="166837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268927" y="5149516"/>
            <a:ext cx="1281768" cy="60537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6817894" y="3433011"/>
            <a:ext cx="1042426" cy="166837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6817894" y="5173579"/>
            <a:ext cx="1042426" cy="60537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5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8" y="1460524"/>
            <a:ext cx="853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L’attributo </a:t>
            </a:r>
            <a:r>
              <a:rPr lang="it-IT" sz="2000" i="1" dirty="0"/>
              <a:t>Address</a:t>
            </a:r>
            <a:r>
              <a:rPr lang="it-IT" sz="2000" dirty="0"/>
              <a:t> è una stringa contenente l’indirizzo dove è stato commesso il crimine</a:t>
            </a:r>
          </a:p>
        </p:txBody>
      </p:sp>
      <p:pic>
        <p:nvPicPr>
          <p:cNvPr id="7" name="Immagine 6" descr="C:\Users\Michele Masciale\Desktop\MLDM_SFCrime\Relazione\Figure\address_exampl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88"/>
          <a:stretch/>
        </p:blipFill>
        <p:spPr bwMode="auto">
          <a:xfrm>
            <a:off x="2922950" y="2374890"/>
            <a:ext cx="3283349" cy="3848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692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7" y="2144543"/>
            <a:ext cx="853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Creazione dell’attributo </a:t>
            </a:r>
            <a:r>
              <a:rPr lang="it-IT" sz="2000" i="1" dirty="0"/>
              <a:t>isCross</a:t>
            </a:r>
            <a:endParaRPr lang="it-IT" sz="2000" dirty="0"/>
          </a:p>
        </p:txBody>
      </p:sp>
      <p:pic>
        <p:nvPicPr>
          <p:cNvPr id="5" name="Immagine 4" descr="C:\Users\Michele Masciale\Desktop\MLDM_SFCrime\Relazione\Figure\cross_exampl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" r="435" b="68289"/>
          <a:stretch/>
        </p:blipFill>
        <p:spPr bwMode="auto">
          <a:xfrm>
            <a:off x="294967" y="2811157"/>
            <a:ext cx="8539315" cy="2203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C:\Users\Michele Masciale\Desktop\MLDM_SFCrime\Relazione\Figure\weekend_exam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6" t="-5043" r="37358" b="5043"/>
          <a:stretch/>
        </p:blipFill>
        <p:spPr bwMode="auto">
          <a:xfrm>
            <a:off x="5279923" y="2596617"/>
            <a:ext cx="1356852" cy="26321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tangolo 2"/>
          <p:cNvSpPr/>
          <p:nvPr/>
        </p:nvSpPr>
        <p:spPr bwMode="auto">
          <a:xfrm>
            <a:off x="357051" y="3112168"/>
            <a:ext cx="3460970" cy="96252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357051" y="4136572"/>
            <a:ext cx="3460970" cy="98492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857459" y="3112168"/>
            <a:ext cx="976823" cy="96252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7857458" y="4136572"/>
            <a:ext cx="976823" cy="98492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87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7" y="2144543"/>
            <a:ext cx="853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Creazione dell’attributo </a:t>
            </a:r>
            <a:r>
              <a:rPr lang="it-IT" sz="2000" i="1" dirty="0"/>
              <a:t>streetType</a:t>
            </a:r>
            <a:endParaRPr lang="it-IT" sz="2000" dirty="0"/>
          </a:p>
        </p:txBody>
      </p:sp>
      <p:pic>
        <p:nvPicPr>
          <p:cNvPr id="7" name="Immagine 6" descr="C:\Users\Michele Masciale\Desktop\MLDM_SFCrime\Relazione\Figure\street_exampl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63889"/>
          <a:stretch/>
        </p:blipFill>
        <p:spPr bwMode="auto">
          <a:xfrm>
            <a:off x="401128" y="2951450"/>
            <a:ext cx="8326993" cy="240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C:\Users\Michele Masciale\Desktop\MLDM_SFCrime\Relazione\Figure\weekend_exam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6" t="-5043" r="37358" b="5043"/>
          <a:stretch/>
        </p:blipFill>
        <p:spPr bwMode="auto">
          <a:xfrm>
            <a:off x="5073446" y="2836483"/>
            <a:ext cx="1356852" cy="26321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tangolo 2"/>
          <p:cNvSpPr/>
          <p:nvPr/>
        </p:nvSpPr>
        <p:spPr bwMode="auto">
          <a:xfrm>
            <a:off x="401128" y="3256547"/>
            <a:ext cx="3336683" cy="28875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7603958" y="3256547"/>
            <a:ext cx="1124163" cy="28875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401126" y="3880905"/>
            <a:ext cx="3336683" cy="28875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7603958" y="3850402"/>
            <a:ext cx="1124163" cy="30215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401127" y="4768965"/>
            <a:ext cx="3336683" cy="288758"/>
          </a:xfrm>
          <a:prstGeom prst="rect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7603958" y="4768965"/>
            <a:ext cx="1124163" cy="288758"/>
          </a:xfrm>
          <a:prstGeom prst="rect">
            <a:avLst/>
          </a:prstGeom>
          <a:noFill/>
          <a:ln w="28575" cap="flat" cmpd="sng" algn="ctr">
            <a:solidFill>
              <a:srgbClr val="AC00B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7" y="2144543"/>
            <a:ext cx="853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Creazione dell’attributo </a:t>
            </a:r>
            <a:r>
              <a:rPr lang="it-IT" sz="2000" i="1" dirty="0"/>
              <a:t>AddressReduced</a:t>
            </a:r>
            <a:endParaRPr lang="it-IT" sz="20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77"/>
          <a:stretch/>
        </p:blipFill>
        <p:spPr bwMode="auto">
          <a:xfrm>
            <a:off x="222238" y="2999070"/>
            <a:ext cx="8684774" cy="1827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C:\Users\Michele Masciale\Desktop\MLDM_SFCrime\Relazione\Figure\weekend_examp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6" t="-5043" r="37358" b="5043"/>
          <a:stretch/>
        </p:blipFill>
        <p:spPr bwMode="auto">
          <a:xfrm>
            <a:off x="3886199" y="2665773"/>
            <a:ext cx="1356852" cy="26321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tangolo 2"/>
          <p:cNvSpPr/>
          <p:nvPr/>
        </p:nvSpPr>
        <p:spPr bwMode="auto">
          <a:xfrm>
            <a:off x="222238" y="3200400"/>
            <a:ext cx="3230825" cy="25266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5643348" y="3200400"/>
            <a:ext cx="3263663" cy="25266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22237" y="3887024"/>
            <a:ext cx="3230825" cy="25266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5643347" y="3893351"/>
            <a:ext cx="3263664" cy="25266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71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X</a:t>
            </a:r>
            <a:r>
              <a:rPr lang="it-IT" sz="3200" dirty="0">
                <a:solidFill>
                  <a:srgbClr val="FF0000"/>
                </a:solidFill>
              </a:rPr>
              <a:t> e </a:t>
            </a:r>
            <a:r>
              <a:rPr lang="it-IT" sz="3200" i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8" y="1460524"/>
            <a:ext cx="853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Gli attributi </a:t>
            </a:r>
            <a:r>
              <a:rPr lang="it-IT" sz="2000" i="1" dirty="0"/>
              <a:t>X</a:t>
            </a:r>
            <a:r>
              <a:rPr lang="it-IT" sz="2000" dirty="0"/>
              <a:t> e </a:t>
            </a:r>
            <a:r>
              <a:rPr lang="it-IT" sz="2000" i="1" dirty="0"/>
              <a:t>Y </a:t>
            </a:r>
            <a:r>
              <a:rPr lang="it-IT" sz="2000" dirty="0"/>
              <a:t>sono valori numerici che rappresentano rispettivamente la longitudine e la latitudine </a:t>
            </a:r>
          </a:p>
        </p:txBody>
      </p:sp>
      <p:pic>
        <p:nvPicPr>
          <p:cNvPr id="5" name="Immagine 4" descr="C:\Users\Michele Masciale\Desktop\MLDM_SFCrime\Relazione\Figure\XY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215" y="2550947"/>
            <a:ext cx="4188819" cy="3428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6271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X</a:t>
            </a:r>
            <a:r>
              <a:rPr lang="it-IT" sz="3200" dirty="0">
                <a:solidFill>
                  <a:srgbClr val="FF0000"/>
                </a:solidFill>
              </a:rPr>
              <a:t> e </a:t>
            </a:r>
            <a:r>
              <a:rPr lang="it-IT" sz="3200" i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94967" y="2144543"/>
            <a:ext cx="853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Quantizzazione uniforme</a:t>
            </a:r>
          </a:p>
        </p:txBody>
      </p:sp>
      <p:pic>
        <p:nvPicPr>
          <p:cNvPr id="9" name="Immagine 8" descr="C:\Users\Michele Masciale\Desktop\MLDM_SFCrime\Relazione\Figure\grid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85" y="2917733"/>
            <a:ext cx="8207479" cy="2772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924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Introduzione al problema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3" y="1078738"/>
            <a:ext cx="7846143" cy="560438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82" y="1078738"/>
            <a:ext cx="6451684" cy="56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4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50722" y="2713704"/>
            <a:ext cx="85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rgbClr val="FF0000"/>
                </a:solidFill>
              </a:rPr>
              <a:t>Algoritmi e </a:t>
            </a:r>
          </a:p>
          <a:p>
            <a:pPr algn="ctr"/>
            <a:r>
              <a:rPr lang="it-IT" sz="4800" dirty="0">
                <a:solidFill>
                  <a:srgbClr val="FF0000"/>
                </a:solidFill>
              </a:rPr>
              <a:t>prestazioni</a:t>
            </a:r>
          </a:p>
        </p:txBody>
      </p:sp>
    </p:spTree>
    <p:extLst>
      <p:ext uri="{BB962C8B-B14F-4D97-AF65-F5344CB8AC3E}">
        <p14:creationId xmlns:p14="http://schemas.microsoft.com/office/powerpoint/2010/main" val="2534178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Introduzione al problema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47" y="1106127"/>
            <a:ext cx="6668556" cy="54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8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Introduzione al problema</a:t>
            </a:r>
          </a:p>
        </p:txBody>
      </p:sp>
      <p:pic>
        <p:nvPicPr>
          <p:cNvPr id="3" name="Immagin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68" y="1740925"/>
            <a:ext cx="8539315" cy="15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C:\Users\Michele Masciale\Desktop\MLDM_SFCrime\Relazione\Figure\testset_examp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8" y="4238564"/>
            <a:ext cx="8539315" cy="15332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/>
          <p:cNvSpPr txBox="1"/>
          <p:nvPr/>
        </p:nvSpPr>
        <p:spPr>
          <a:xfrm>
            <a:off x="3806979" y="1210016"/>
            <a:ext cx="1515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Training set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4031240" y="3707655"/>
            <a:ext cx="1066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Test set</a:t>
            </a:r>
          </a:p>
        </p:txBody>
      </p:sp>
      <p:sp>
        <p:nvSpPr>
          <p:cNvPr id="7" name="Rettangolo 6"/>
          <p:cNvSpPr/>
          <p:nvPr/>
        </p:nvSpPr>
        <p:spPr bwMode="auto">
          <a:xfrm>
            <a:off x="1961535" y="1740925"/>
            <a:ext cx="1725562" cy="15332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4734232" y="1740925"/>
            <a:ext cx="884903" cy="15332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94969" y="4238564"/>
            <a:ext cx="530942" cy="15332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cxnSp>
        <p:nvCxnSpPr>
          <p:cNvPr id="11" name="Connettore diritto 10"/>
          <p:cNvCxnSpPr/>
          <p:nvPr/>
        </p:nvCxnSpPr>
        <p:spPr bwMode="auto">
          <a:xfrm flipV="1">
            <a:off x="1961535" y="1740925"/>
            <a:ext cx="1725562" cy="1533218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ttore diritto 11"/>
          <p:cNvCxnSpPr/>
          <p:nvPr/>
        </p:nvCxnSpPr>
        <p:spPr bwMode="auto">
          <a:xfrm flipV="1">
            <a:off x="4734232" y="1740925"/>
            <a:ext cx="884903" cy="1533218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onnettore diritto 14"/>
          <p:cNvCxnSpPr/>
          <p:nvPr/>
        </p:nvCxnSpPr>
        <p:spPr bwMode="auto">
          <a:xfrm flipV="1">
            <a:off x="294967" y="4238564"/>
            <a:ext cx="530944" cy="1533218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1101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Obiettivo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294965" y="2109022"/>
            <a:ext cx="8539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Dato un crimine, stimarne la probabilità di appartenenza ad ogni categoria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515" y="3520328"/>
            <a:ext cx="405821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rgbClr val="FF0000"/>
                </a:solidFill>
              </a:rPr>
              <a:t>Strumenti utilizzati</a:t>
            </a:r>
          </a:p>
        </p:txBody>
      </p:sp>
      <p:sp>
        <p:nvSpPr>
          <p:cNvPr id="3" name="Rettangolo 2"/>
          <p:cNvSpPr/>
          <p:nvPr/>
        </p:nvSpPr>
        <p:spPr>
          <a:xfrm>
            <a:off x="294967" y="1688785"/>
            <a:ext cx="8539315" cy="399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it-IT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Python </a:t>
            </a:r>
            <a:r>
              <a:rPr lang="it-IT" sz="2000" dirty="0">
                <a:ea typeface="Calibri" panose="020F0502020204030204" pitchFamily="34" charset="0"/>
                <a:cs typeface="Times New Roman" panose="02020603050405020304" pitchFamily="18" charset="0"/>
              </a:rPr>
              <a:t>con l’ausilio di:</a:t>
            </a:r>
            <a:endParaRPr lang="it-IT" sz="20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it-IT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it-IT" sz="2000" dirty="0">
                <a:ea typeface="Calibri" panose="020F0502020204030204" pitchFamily="34" charset="0"/>
                <a:cs typeface="Times New Roman" panose="02020603050405020304" pitchFamily="18" charset="0"/>
              </a:rPr>
              <a:t>: dotata di funzioni che implementano numerosi algoritmi di Machine Learning, addestrando i relativi classificatori ed estraendo le predizioni su nuovi dati;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pandas</a:t>
            </a:r>
            <a:r>
              <a:rPr lang="it-IT" sz="2000" dirty="0">
                <a:ea typeface="Calibri" panose="020F0502020204030204" pitchFamily="34" charset="0"/>
                <a:cs typeface="Times New Roman" panose="02020603050405020304" pitchFamily="18" charset="0"/>
              </a:rPr>
              <a:t>: dotata di funzioni per la lettura e scrittura di dataset;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matplotlib</a:t>
            </a:r>
            <a:r>
              <a:rPr lang="it-IT" sz="2000" dirty="0">
                <a:ea typeface="Calibri" panose="020F0502020204030204" pitchFamily="34" charset="0"/>
                <a:cs typeface="Times New Roman" panose="02020603050405020304" pitchFamily="18" charset="0"/>
              </a:rPr>
              <a:t>: dotata di funzionalità per la generazione e personalizzazione di grafici;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2000" b="1" dirty="0"/>
              <a:t>Weka</a:t>
            </a:r>
          </a:p>
        </p:txBody>
      </p:sp>
    </p:spTree>
    <p:extLst>
      <p:ext uri="{BB962C8B-B14F-4D97-AF65-F5344CB8AC3E}">
        <p14:creationId xmlns:p14="http://schemas.microsoft.com/office/powerpoint/2010/main" val="66447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50722" y="2713704"/>
            <a:ext cx="85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rgbClr val="FF0000"/>
                </a:solidFill>
              </a:rPr>
              <a:t>Preprocessing</a:t>
            </a:r>
          </a:p>
          <a:p>
            <a:pPr algn="ctr"/>
            <a:r>
              <a:rPr lang="it-IT" sz="4800" dirty="0">
                <a:solidFill>
                  <a:srgbClr val="FF0000"/>
                </a:solidFill>
              </a:rPr>
              <a:t>del dataset</a:t>
            </a:r>
          </a:p>
        </p:txBody>
      </p:sp>
    </p:spTree>
    <p:extLst>
      <p:ext uri="{BB962C8B-B14F-4D97-AF65-F5344CB8AC3E}">
        <p14:creationId xmlns:p14="http://schemas.microsoft.com/office/powerpoint/2010/main" val="2451907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Dates</a:t>
            </a:r>
            <a:endParaRPr lang="it-IT" sz="3200" dirty="0">
              <a:solidFill>
                <a:srgbClr val="FF0000"/>
              </a:solidFill>
            </a:endParaRPr>
          </a:p>
        </p:txBody>
      </p:sp>
      <p:pic>
        <p:nvPicPr>
          <p:cNvPr id="4" name="Immagin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6306" y="3010024"/>
            <a:ext cx="3556636" cy="23141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/>
          <p:cNvSpPr txBox="1"/>
          <p:nvPr/>
        </p:nvSpPr>
        <p:spPr>
          <a:xfrm>
            <a:off x="456641" y="1784555"/>
            <a:ext cx="8215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/>
              <a:t>L’attributo </a:t>
            </a:r>
            <a:r>
              <a:rPr lang="it-IT" sz="2000" i="1" dirty="0"/>
              <a:t>Dates</a:t>
            </a:r>
            <a:r>
              <a:rPr lang="it-IT" sz="2000" dirty="0"/>
              <a:t> è una stringa contenente data e ora relative al crimine</a:t>
            </a:r>
          </a:p>
        </p:txBody>
      </p:sp>
    </p:spTree>
    <p:extLst>
      <p:ext uri="{BB962C8B-B14F-4D97-AF65-F5344CB8AC3E}">
        <p14:creationId xmlns:p14="http://schemas.microsoft.com/office/powerpoint/2010/main" val="3145306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4968" y="191729"/>
            <a:ext cx="8539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i="1" dirty="0">
                <a:solidFill>
                  <a:srgbClr val="FF0000"/>
                </a:solidFill>
              </a:rPr>
              <a:t>Dates</a:t>
            </a:r>
          </a:p>
        </p:txBody>
      </p:sp>
      <p:sp>
        <p:nvSpPr>
          <p:cNvPr id="3" name="Rettangolo 2"/>
          <p:cNvSpPr/>
          <p:nvPr/>
        </p:nvSpPr>
        <p:spPr>
          <a:xfrm>
            <a:off x="294966" y="2013250"/>
            <a:ext cx="853931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Scomposizione del timestamp in data e ora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66" y="3343331"/>
            <a:ext cx="8539316" cy="11562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Connettore 2 12"/>
          <p:cNvCxnSpPr/>
          <p:nvPr/>
        </p:nvCxnSpPr>
        <p:spPr bwMode="auto">
          <a:xfrm flipH="1">
            <a:off x="3746090" y="2462670"/>
            <a:ext cx="907023" cy="767227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 bwMode="auto">
          <a:xfrm>
            <a:off x="4653113" y="2443110"/>
            <a:ext cx="0" cy="786787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/>
          <p:cNvCxnSpPr/>
          <p:nvPr/>
        </p:nvCxnSpPr>
        <p:spPr bwMode="auto">
          <a:xfrm>
            <a:off x="4653113" y="2462670"/>
            <a:ext cx="1069261" cy="767227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 bwMode="auto">
          <a:xfrm>
            <a:off x="5383159" y="2443110"/>
            <a:ext cx="1460093" cy="786787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/>
          <p:cNvCxnSpPr/>
          <p:nvPr/>
        </p:nvCxnSpPr>
        <p:spPr bwMode="auto">
          <a:xfrm>
            <a:off x="5383159" y="2462671"/>
            <a:ext cx="2721076" cy="767226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ttangolo 5"/>
          <p:cNvSpPr/>
          <p:nvPr/>
        </p:nvSpPr>
        <p:spPr bwMode="auto">
          <a:xfrm>
            <a:off x="294966" y="3577389"/>
            <a:ext cx="940276" cy="92217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7" name="Ovale 6"/>
          <p:cNvSpPr/>
          <p:nvPr/>
        </p:nvSpPr>
        <p:spPr bwMode="auto">
          <a:xfrm>
            <a:off x="4344368" y="2013250"/>
            <a:ext cx="660769" cy="44941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273534" y="3577389"/>
            <a:ext cx="779855" cy="92217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7" name="Ovale 16"/>
          <p:cNvSpPr/>
          <p:nvPr/>
        </p:nvSpPr>
        <p:spPr bwMode="auto">
          <a:xfrm>
            <a:off x="5114389" y="2013250"/>
            <a:ext cx="620793" cy="429860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3192379" y="3577389"/>
            <a:ext cx="3363279" cy="92217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19" name="Rettangolo 18"/>
          <p:cNvSpPr/>
          <p:nvPr/>
        </p:nvSpPr>
        <p:spPr bwMode="auto">
          <a:xfrm>
            <a:off x="6607277" y="3577389"/>
            <a:ext cx="2223906" cy="91415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91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 animBg="1"/>
      <p:bldP spid="17" grpId="0" animBg="1"/>
      <p:bldP spid="10" grpId="0" animBg="1"/>
      <p:bldP spid="19" grpId="0" animBg="1"/>
    </p:bldLst>
  </p:timing>
</p:sld>
</file>

<file path=ppt/theme/theme1.xml><?xml version="1.0" encoding="utf-8"?>
<a:theme xmlns:a="http://schemas.openxmlformats.org/drawingml/2006/main" name="3_Tema di Office">
  <a:themeElements>
    <a:clrScheme name="Tema di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i Office">
      <a:majorFont>
        <a:latin typeface="Tahoma"/>
        <a:ea typeface="Droid Sans Fallback"/>
        <a:cs typeface="Droid Sans Fallback"/>
      </a:majorFont>
      <a:minorFont>
        <a:latin typeface="Arial"/>
        <a:ea typeface="Droid Sans Fallback"/>
        <a:cs typeface="Droid Sans Fallbac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it-IT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it-IT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</a:defRPr>
        </a:defPPr>
      </a:lstStyle>
    </a:lnDef>
  </a:objectDefaults>
  <a:extraClrSchemeLst>
    <a:extraClrScheme>
      <a:clrScheme name="Tema di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</TotalTime>
  <Words>244</Words>
  <Application>Microsoft Office PowerPoint</Application>
  <PresentationFormat>Presentazione su schermo (4:3)</PresentationFormat>
  <Paragraphs>52</Paragraphs>
  <Slides>20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31" baseType="lpstr">
      <vt:lpstr>MS PGothic</vt:lpstr>
      <vt:lpstr>MS PGothic</vt:lpstr>
      <vt:lpstr>Arial</vt:lpstr>
      <vt:lpstr>Calibri</vt:lpstr>
      <vt:lpstr>Courier New</vt:lpstr>
      <vt:lpstr>Droid Sans Fallback</vt:lpstr>
      <vt:lpstr>Symbol</vt:lpstr>
      <vt:lpstr>Tahoma</vt:lpstr>
      <vt:lpstr>Times New Roman</vt:lpstr>
      <vt:lpstr>Wingdings</vt:lpstr>
      <vt:lpstr>3_Tema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Michele Masciale</dc:creator>
  <cp:lastModifiedBy>Michele Masciale</cp:lastModifiedBy>
  <cp:revision>28</cp:revision>
  <dcterms:created xsi:type="dcterms:W3CDTF">2016-04-18T09:40:10Z</dcterms:created>
  <dcterms:modified xsi:type="dcterms:W3CDTF">2016-04-19T16:44:44Z</dcterms:modified>
</cp:coreProperties>
</file>